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708" r:id="rId3"/>
  </p:sldMasterIdLst>
  <p:sldIdLst>
    <p:sldId id="257" r:id="rId4"/>
    <p:sldId id="278" r:id="rId5"/>
    <p:sldId id="303" r:id="rId6"/>
    <p:sldId id="261" r:id="rId7"/>
    <p:sldId id="259" r:id="rId8"/>
    <p:sldId id="304" r:id="rId9"/>
    <p:sldId id="294" r:id="rId10"/>
    <p:sldId id="305" r:id="rId11"/>
    <p:sldId id="306" r:id="rId12"/>
    <p:sldId id="307" r:id="rId13"/>
    <p:sldId id="308" r:id="rId14"/>
    <p:sldId id="309" r:id="rId15"/>
    <p:sldId id="310" r:id="rId16"/>
    <p:sldId id="299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557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547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588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9230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125476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65421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4022482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70980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41957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392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075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926306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0142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5041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7387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132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5922319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940797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818283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118005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095881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391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575874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4816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77150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68494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07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59209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880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89552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372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78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01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837328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362807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EFAC9"/>
                </a:solidFill>
              </a:rPr>
              <a:pPr/>
              <a:t>21.01.2022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EFAC9"/>
                </a:solidFill>
              </a:rPr>
              <a:pPr/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1167520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0080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941E1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«Функциональная грамотность»</a:t>
            </a:r>
            <a:endParaRPr lang="ru-RU" sz="5400" b="1" dirty="0">
              <a:solidFill>
                <a:srgbClr val="941E1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9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00042"/>
            <a:ext cx="824729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Как научить </a:t>
            </a:r>
            <a:r>
              <a:rPr lang="ru-RU" sz="2800" b="1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креативному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мышлению?</a:t>
            </a:r>
          </a:p>
          <a:p>
            <a:pPr fontAlgn="base"/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Играть</a:t>
            </a:r>
            <a:endParaRPr lang="ru-RU" sz="20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«Что было бы, если…..»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дельфины могли разговаривать?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солнце стало синим?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у мальчишек не было карманов?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исчезли все кнопки?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-люди перестали разговаривать?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Решать головоломки и ребусы, подбирать ассоциации, использовать задачи ТРИЗ</a:t>
            </a:r>
          </a:p>
          <a:p>
            <a:pPr>
              <a:lnSpc>
                <a:spcPct val="115000"/>
              </a:lnSpc>
              <a:spcAft>
                <a:spcPts val="0"/>
              </a:spcAft>
              <a:buFontTx/>
              <a:buChar char="-"/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097818"/>
            <a:ext cx="3571900" cy="24328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00042"/>
            <a:ext cx="8247290" cy="2286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Естественнонаучная грамотность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Способность человека занимать активную гражданскую позицию по вопросам, связанным с естественнонаучными идеями: научно объяснять явления; понимать особенности естественнонаучного исследования; использовать научные доказательства.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428868"/>
            <a:ext cx="857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Задача для решения: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«Сезон активности энцефалитных клещей начинается в середине апреля, а к середине мая их популяция достигает пика. Опасность укуса клеща сохраняется в июне, июле и начинает уменьшаться вместе с сезонным падением температуры воздуха, но не ранее начала августа. Что делать, чтобы не заболеть клещевым энцефалитом?»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- Предложите, как можно больше разных вариантов решения данной задачи.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1"/>
                </a:solidFill>
              </a:rPr>
              <a:t>Какой вариант, на ваш взгляд, является идеальным конечным результатом?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00042"/>
            <a:ext cx="82472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Глобальные компетенции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Это не конкретные навыки, а сочетание знаний, умений, взглядов, отношений и ценностей, успешно применяемых при личном или виртуальном взаимодействии с людьми, которые принадлежат к другой культурной среде, и при участии отдельных лиц в решении глобальных проблем (т.е. в ситуациях, требующих от человека понимания проблем, которые не имеют национальных границ и оказывают влияние на жизнь нынешнего и будущего поколений).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00042"/>
            <a:ext cx="824729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Глобальные компетенции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Знание, понимание: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осознание и понимание глобальных проблем, культурного разнообразия, межкультурных различий (оценивается –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тест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Умения: 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аналитическое и критическое мышление, способность уважительно и эффективно взаимодействовать, гибкость (оценивается 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тест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</a:rPr>
              <a:t>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Отношение: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уважение к другим культурам, открытость к взаимодействию с другими культурами, широта взглядов, кругозор, ответственность (оценивается анкета)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Ценности: 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человеческое достоинство, культурное разнообразие (не оценивается).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Примеры: 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Загрязнение Мирового океана, изменение климата, демография.</a:t>
            </a:r>
            <a:endParaRPr lang="ru-RU" sz="20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344816" cy="477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 indent="3606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Современная школа – это частица жизни, где ученик готовится не только к будущему, но и воспитывается жизнью, он учится решать любые проблемы, учится превращать информацию в знания, а знания применять на практике. Школа должна помочь ребятам войти в мир реальных человеческих отношений и научить их жить в современном обществе. Перед учителем стоит огромная задача. Ему предстоит вместе с детьми пройти долгий и трудный путь в «завтра».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«Мои ученики будут узнавать новое не от меня. Они будут открывать это новое сами.</a:t>
            </a:r>
            <a:endParaRPr lang="ru-RU" sz="2800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Моя задача- помочь им раскрыться и развить собственные идеи»</a:t>
            </a:r>
            <a:endParaRPr lang="ru-RU" sz="2800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sz="2800" i="1" dirty="0">
                <a:solidFill>
                  <a:srgbClr val="C00000"/>
                </a:solidFill>
                <a:latin typeface="Times New Roman"/>
                <a:ea typeface="Times New Roman"/>
              </a:rPr>
              <a:t>И.Г</a:t>
            </a:r>
            <a:r>
              <a:rPr lang="ru-RU" sz="2800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. Песталоцци</a:t>
            </a:r>
            <a:endParaRPr lang="ru-RU" sz="2800" i="1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001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92696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«Функциональная грамотность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человека использовать приобретаемые в течение жизни знания для решения широкого диапазона жизненных задач в различных сферах человеческой деятельности, общения и социальных отношений»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813994"/>
            <a:ext cx="6357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Алексей Алексеевич Леонтьев лингвист, психолог, доктор психологических и филологических наук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3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Функционально грамотный человек —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dirty="0">
                <a:solidFill>
                  <a:srgbClr val="809EC2">
                    <a:lumMod val="50000"/>
                  </a:srgbClr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Алексей Алексеевич Леонтьев, академик РАО, издание «Школа 2100. Педагогика здравого смысла»</a:t>
            </a:r>
            <a:r>
              <a:rPr lang="ru-RU" sz="2800" dirty="0">
                <a:solidFill>
                  <a:prstClr val="white"/>
                </a:solidFill>
              </a:rPr>
              <a:t/>
            </a:r>
            <a:br>
              <a:rPr lang="ru-RU" sz="2800" dirty="0">
                <a:solidFill>
                  <a:prstClr val="white"/>
                </a:solidFill>
              </a:rPr>
            </a:br>
            <a:r>
              <a:rPr lang="ru-RU" sz="2800" dirty="0">
                <a:solidFill>
                  <a:prstClr val="white"/>
                </a:solidFill>
              </a:rPr>
              <a:t/>
            </a:r>
            <a:br>
              <a:rPr lang="ru-RU" sz="2800" dirty="0">
                <a:solidFill>
                  <a:prstClr val="white"/>
                </a:solidFill>
              </a:rPr>
            </a:br>
            <a:r>
              <a:rPr lang="ru-RU" dirty="0">
                <a:solidFill>
                  <a:prstClr val="white"/>
                </a:solidFill>
              </a:rPr>
              <a:t>Источник:</a:t>
            </a:r>
            <a:endParaRPr lang="ru-RU" sz="28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17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3630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sz="2400" dirty="0">
              <a:solidFill>
                <a:prstClr val="white"/>
              </a:solidFill>
            </a:endParaRPr>
          </a:p>
          <a:p>
            <a:r>
              <a:rPr lang="ru-RU" sz="2400" dirty="0">
                <a:solidFill>
                  <a:srgbClr val="941E1E"/>
                </a:solidFill>
              </a:rPr>
              <a:t> </a:t>
            </a:r>
          </a:p>
          <a:p>
            <a:endParaRPr lang="ru-RU" sz="2400" dirty="0">
              <a:solidFill>
                <a:srgbClr val="941E1E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60032" y="4509120"/>
            <a:ext cx="3960440" cy="626368"/>
          </a:xfrm>
          <a:prstGeom prst="roundRect">
            <a:avLst/>
          </a:prstGeom>
          <a:ln>
            <a:solidFill>
              <a:srgbClr val="FDF4F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Читательская</a:t>
            </a:r>
            <a:endParaRPr 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44008" y="5445224"/>
            <a:ext cx="4248472" cy="626368"/>
          </a:xfrm>
          <a:prstGeom prst="roundRect">
            <a:avLst/>
          </a:prstGeom>
          <a:ln>
            <a:solidFill>
              <a:srgbClr val="FDF4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Креативное </a:t>
            </a:r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2000" y="3573016"/>
            <a:ext cx="4572000" cy="626368"/>
          </a:xfrm>
          <a:prstGeom prst="roundRect">
            <a:avLst/>
          </a:prstGeom>
          <a:ln>
            <a:solidFill>
              <a:srgbClr val="FDF4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Глобальные компетенции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32040" y="2636912"/>
            <a:ext cx="3960440" cy="626368"/>
          </a:xfrm>
          <a:prstGeom prst="roundRect">
            <a:avLst/>
          </a:prstGeom>
          <a:ln>
            <a:solidFill>
              <a:srgbClr val="FDF4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Естественнонаучная</a:t>
            </a:r>
            <a:endParaRPr 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860032" y="1700808"/>
            <a:ext cx="3960440" cy="626368"/>
          </a:xfrm>
          <a:prstGeom prst="roundRect">
            <a:avLst/>
          </a:prstGeom>
          <a:ln>
            <a:solidFill>
              <a:srgbClr val="FDF4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Финансовая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932040" y="764704"/>
            <a:ext cx="3888432" cy="626368"/>
          </a:xfrm>
          <a:prstGeom prst="roundRect">
            <a:avLst/>
          </a:prstGeom>
          <a:ln>
            <a:solidFill>
              <a:srgbClr val="FDF4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Математическая</a:t>
            </a:r>
            <a:endParaRPr lang="ru-RU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3528" y="3068960"/>
            <a:ext cx="3744416" cy="1130424"/>
          </a:xfrm>
          <a:prstGeom prst="roundRect">
            <a:avLst/>
          </a:prstGeom>
          <a:solidFill>
            <a:srgbClr val="FDF4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941E1E"/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 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76" name="Прямая со стрелкой 75"/>
          <p:cNvCxnSpPr>
            <a:stCxn id="24" idx="0"/>
            <a:endCxn id="22" idx="1"/>
          </p:cNvCxnSpPr>
          <p:nvPr/>
        </p:nvCxnSpPr>
        <p:spPr>
          <a:xfrm flipV="1">
            <a:off x="2195736" y="1077888"/>
            <a:ext cx="2736304" cy="199107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24" idx="2"/>
            <a:endCxn id="17" idx="1"/>
          </p:cNvCxnSpPr>
          <p:nvPr/>
        </p:nvCxnSpPr>
        <p:spPr>
          <a:xfrm>
            <a:off x="2195736" y="4199384"/>
            <a:ext cx="2448272" cy="1559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24" idx="0"/>
            <a:endCxn id="21" idx="1"/>
          </p:cNvCxnSpPr>
          <p:nvPr/>
        </p:nvCxnSpPr>
        <p:spPr>
          <a:xfrm flipV="1">
            <a:off x="2195736" y="2013992"/>
            <a:ext cx="2664296" cy="1054968"/>
          </a:xfrm>
          <a:prstGeom prst="straightConnector1">
            <a:avLst/>
          </a:prstGeom>
          <a:ln>
            <a:solidFill>
              <a:srgbClr val="941E1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4" idx="0"/>
            <a:endCxn id="24" idx="0"/>
          </p:cNvCxnSpPr>
          <p:nvPr/>
        </p:nvCxnSpPr>
        <p:spPr>
          <a:xfrm>
            <a:off x="2195736" y="306896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4" idx="0"/>
            <a:endCxn id="20" idx="1"/>
          </p:cNvCxnSpPr>
          <p:nvPr/>
        </p:nvCxnSpPr>
        <p:spPr>
          <a:xfrm flipV="1">
            <a:off x="2195736" y="2950096"/>
            <a:ext cx="2736304" cy="118864"/>
          </a:xfrm>
          <a:prstGeom prst="straightConnector1">
            <a:avLst/>
          </a:prstGeom>
          <a:ln>
            <a:solidFill>
              <a:srgbClr val="941E1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9" idx="1"/>
          </p:cNvCxnSpPr>
          <p:nvPr/>
        </p:nvCxnSpPr>
        <p:spPr>
          <a:xfrm>
            <a:off x="4067944" y="3767336"/>
            <a:ext cx="504056" cy="118864"/>
          </a:xfrm>
          <a:prstGeom prst="straightConnector1">
            <a:avLst/>
          </a:prstGeom>
          <a:ln>
            <a:solidFill>
              <a:srgbClr val="941E1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4" idx="2"/>
            <a:endCxn id="16" idx="1"/>
          </p:cNvCxnSpPr>
          <p:nvPr/>
        </p:nvCxnSpPr>
        <p:spPr>
          <a:xfrm>
            <a:off x="2195736" y="4199384"/>
            <a:ext cx="2664296" cy="622920"/>
          </a:xfrm>
          <a:prstGeom prst="straightConnector1">
            <a:avLst/>
          </a:prstGeom>
          <a:ln>
            <a:solidFill>
              <a:srgbClr val="941E1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862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Главные функциональные качества личности: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Инициативность;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способность творчески мыслить и находить нестандартные решения;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умение выбирать профессиональный путь;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готовность обучаться в течение всей жизни.</a:t>
            </a:r>
            <a:r>
              <a:rPr lang="ru-RU" sz="2800" dirty="0">
                <a:solidFill>
                  <a:prstClr val="white"/>
                </a:solidFill>
              </a:rPr>
              <a:t/>
            </a:r>
            <a:br>
              <a:rPr lang="ru-RU" sz="2800" dirty="0">
                <a:solidFill>
                  <a:prstClr val="white"/>
                </a:solidFill>
              </a:rPr>
            </a:br>
            <a:r>
              <a:rPr lang="ru-RU" sz="2800" dirty="0">
                <a:solidFill>
                  <a:prstClr val="white"/>
                </a:solidFill>
              </a:rPr>
              <a:t/>
            </a:r>
            <a:br>
              <a:rPr lang="ru-RU" sz="2800" dirty="0">
                <a:solidFill>
                  <a:prstClr val="white"/>
                </a:solidFill>
              </a:rPr>
            </a:br>
            <a:endParaRPr lang="ru-RU" sz="28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17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7346"/>
            <a:ext cx="7632848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Как учитель может убедиться в том, что функциональная грамотность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сформирована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 </a:t>
            </a:r>
            <a:r>
              <a:rPr lang="ru-RU" sz="2400" b="1" i="1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ученика?</a:t>
            </a:r>
            <a:endParaRPr lang="ru-RU" sz="2400" i="1" dirty="0">
              <a:solidFill>
                <a:schemeClr val="bg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Функциональная грамотность в основном проявляется в решении проблемных задач, выходящих за пределы учебных ситуаций, и не похожих на те упражнения, в ходе которых приобретались и отрабатывались знания и умения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Чтобы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оценить уровень функциональной грамотности своих учеников, учителю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нужно дать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им нетипичные задания, в которых предлагается рассмотреть некоторые проблемы из реальной жизни. Решение этих задач, как правило, требует применения знаний в незнакомой ситуации, поиска новых решений или способов действий, т.е. требует творческой активности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363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00108"/>
            <a:ext cx="824729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Креативное</a:t>
            </a:r>
            <a:r>
              <a:rPr lang="ru-RU" sz="32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мышление. Модели  заданий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Креативное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мышление – умение человека использовать свое воображение для выработки и совершенствования идей, формирования нового знания, решения задач, с которыми он не сталкивался раньше. 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00042"/>
            <a:ext cx="8247290" cy="463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Как научить </a:t>
            </a:r>
            <a:r>
              <a:rPr lang="ru-RU" sz="2800" b="1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креативному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мышлению?</a:t>
            </a:r>
          </a:p>
          <a:p>
            <a:pPr fontAlgn="base"/>
            <a:r>
              <a:rPr lang="ru-RU" sz="20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Читать, разговаривать и придумывать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0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любое утверждение и придумайте доводы за и против.</a:t>
            </a:r>
          </a:p>
          <a:p>
            <a:pPr fontAlgn="base"/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возьмём утверждение: «Инопланетян нет».</a:t>
            </a:r>
          </a:p>
          <a:p>
            <a:pPr fontAlgn="base"/>
            <a:r>
              <a:rPr lang="ru-RU" sz="2000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Доводы в его поддержку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никто их не видел; другие планеты непригодны для жизни.</a:t>
            </a:r>
          </a:p>
          <a:p>
            <a:pPr fontAlgn="base"/>
            <a:r>
              <a:rPr lang="ru-RU" sz="2000" u="sng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Доводы против: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утверждают, что видели инопланетян; учёные нашли немало планет, где могут быть условия для возникновения жизни.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Сочините историю, используя слова: "дедушка", "фотоальбом", "почта", "спички".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0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721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Бумажная</vt:lpstr>
      <vt:lpstr>2_Бумажная</vt:lpstr>
      <vt:lpstr>4_Бумажная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МетодистДДТ</cp:lastModifiedBy>
  <cp:revision>53</cp:revision>
  <dcterms:created xsi:type="dcterms:W3CDTF">2021-12-08T20:57:36Z</dcterms:created>
  <dcterms:modified xsi:type="dcterms:W3CDTF">2022-01-21T02:14:36Z</dcterms:modified>
</cp:coreProperties>
</file>